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sldIdLst>
    <p:sldId id="283" r:id="rId2"/>
    <p:sldId id="262" r:id="rId3"/>
    <p:sldId id="266" r:id="rId4"/>
    <p:sldId id="257" r:id="rId5"/>
    <p:sldId id="258" r:id="rId6"/>
    <p:sldId id="269" r:id="rId7"/>
    <p:sldId id="281" r:id="rId8"/>
    <p:sldId id="268" r:id="rId9"/>
    <p:sldId id="280" r:id="rId10"/>
    <p:sldId id="282" r:id="rId11"/>
    <p:sldId id="271" r:id="rId12"/>
    <p:sldId id="272" r:id="rId13"/>
    <p:sldId id="273" r:id="rId14"/>
    <p:sldId id="260" r:id="rId15"/>
    <p:sldId id="276" r:id="rId16"/>
    <p:sldId id="263" r:id="rId17"/>
    <p:sldId id="265" r:id="rId18"/>
    <p:sldId id="274" r:id="rId19"/>
    <p:sldId id="277" r:id="rId20"/>
    <p:sldId id="278" r:id="rId21"/>
  </p:sldIdLst>
  <p:sldSz cx="9144000" cy="6858000" type="screen4x3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Myriad Pro" panose="020B0503030403020204" pitchFamily="34" charset="0"/>
        <a:ea typeface="汉仪中黑简" pitchFamily="49" charset="-122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101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尉翔 孙" userId="ff4272a92eaa228e" providerId="LiveId" clId="{6B1C8066-4598-400E-98EB-999AAF1CAAB1}"/>
    <pc:docChg chg="custSel modSld">
      <pc:chgData name="尉翔 孙" userId="ff4272a92eaa228e" providerId="LiveId" clId="{6B1C8066-4598-400E-98EB-999AAF1CAAB1}" dt="2023-06-11T21:28:45.553" v="0" actId="478"/>
      <pc:docMkLst>
        <pc:docMk/>
      </pc:docMkLst>
      <pc:sldChg chg="delSp mod delAnim">
        <pc:chgData name="尉翔 孙" userId="ff4272a92eaa228e" providerId="LiveId" clId="{6B1C8066-4598-400E-98EB-999AAF1CAAB1}" dt="2023-06-11T21:28:45.553" v="0" actId="478"/>
        <pc:sldMkLst>
          <pc:docMk/>
          <pc:sldMk cId="1117462894" sldId="278"/>
        </pc:sldMkLst>
        <pc:spChg chg="del">
          <ac:chgData name="尉翔 孙" userId="ff4272a92eaa228e" providerId="LiveId" clId="{6B1C8066-4598-400E-98EB-999AAF1CAAB1}" dt="2023-06-11T21:28:45.553" v="0" actId="478"/>
          <ac:spMkLst>
            <pc:docMk/>
            <pc:sldMk cId="1117462894" sldId="278"/>
            <ac:spMk id="17" creationId="{69E3646B-C48F-637D-D59C-89029B2A07CD}"/>
          </ac:spMkLst>
        </pc:spChg>
      </pc:sldChg>
    </pc:docChg>
  </pc:docChgLst>
  <pc:docChgLst>
    <pc:chgData name="孙 尉翔" userId="ff4272a92eaa228e" providerId="LiveId" clId="{82F19940-9FA5-4687-9C75-6A6B3CDFF246}"/>
    <pc:docChg chg="custSel addSld modSld sldOrd">
      <pc:chgData name="孙 尉翔" userId="ff4272a92eaa228e" providerId="LiveId" clId="{82F19940-9FA5-4687-9C75-6A6B3CDFF246}" dt="2022-05-29T11:11:23.067" v="59" actId="20577"/>
      <pc:docMkLst>
        <pc:docMk/>
      </pc:docMkLst>
      <pc:sldChg chg="modAnim">
        <pc:chgData name="孙 尉翔" userId="ff4272a92eaa228e" providerId="LiveId" clId="{82F19940-9FA5-4687-9C75-6A6B3CDFF246}" dt="2022-05-29T11:01:56.238" v="0"/>
        <pc:sldMkLst>
          <pc:docMk/>
          <pc:sldMk cId="2977655403" sldId="271"/>
        </pc:sldMkLst>
      </pc:sldChg>
      <pc:sldChg chg="addSp delSp modSp new mod ord modClrScheme chgLayout">
        <pc:chgData name="孙 尉翔" userId="ff4272a92eaa228e" providerId="LiveId" clId="{82F19940-9FA5-4687-9C75-6A6B3CDFF246}" dt="2022-05-29T11:11:23.067" v="59" actId="20577"/>
        <pc:sldMkLst>
          <pc:docMk/>
          <pc:sldMk cId="3893537226" sldId="283"/>
        </pc:sldMkLst>
        <pc:spChg chg="del mod ord">
          <ac:chgData name="孙 尉翔" userId="ff4272a92eaa228e" providerId="LiveId" clId="{82F19940-9FA5-4687-9C75-6A6B3CDFF246}" dt="2022-05-29T11:11:08.050" v="4" actId="700"/>
          <ac:spMkLst>
            <pc:docMk/>
            <pc:sldMk cId="3893537226" sldId="283"/>
            <ac:spMk id="2" creationId="{EF7EDC1B-779E-D806-4FAB-1B13157C40C6}"/>
          </ac:spMkLst>
        </pc:spChg>
        <pc:spChg chg="del mod ord">
          <ac:chgData name="孙 尉翔" userId="ff4272a92eaa228e" providerId="LiveId" clId="{82F19940-9FA5-4687-9C75-6A6B3CDFF246}" dt="2022-05-29T11:11:08.050" v="4" actId="700"/>
          <ac:spMkLst>
            <pc:docMk/>
            <pc:sldMk cId="3893537226" sldId="283"/>
            <ac:spMk id="3" creationId="{E2DD4A54-2B43-0185-F0C9-D042CC6648EA}"/>
          </ac:spMkLst>
        </pc:spChg>
        <pc:spChg chg="add mod ord">
          <ac:chgData name="孙 尉翔" userId="ff4272a92eaa228e" providerId="LiveId" clId="{82F19940-9FA5-4687-9C75-6A6B3CDFF246}" dt="2022-05-29T11:11:19.390" v="46" actId="20577"/>
          <ac:spMkLst>
            <pc:docMk/>
            <pc:sldMk cId="3893537226" sldId="283"/>
            <ac:spMk id="4" creationId="{9C24B7E3-296C-B0C7-F19E-3B6F249E5404}"/>
          </ac:spMkLst>
        </pc:spChg>
        <pc:spChg chg="add mod ord">
          <ac:chgData name="孙 尉翔" userId="ff4272a92eaa228e" providerId="LiveId" clId="{82F19940-9FA5-4687-9C75-6A6B3CDFF246}" dt="2022-05-29T11:11:23.067" v="59" actId="20577"/>
          <ac:spMkLst>
            <pc:docMk/>
            <pc:sldMk cId="3893537226" sldId="283"/>
            <ac:spMk id="5" creationId="{AAD0F191-6841-95CD-008C-94384089A643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形 6">
            <a:extLst>
              <a:ext uri="{FF2B5EF4-FFF2-40B4-BE49-F238E27FC236}">
                <a16:creationId xmlns:a16="http://schemas.microsoft.com/office/drawing/2014/main" id="{1DA4A15E-04E0-72B9-AB70-0481C8CAFBA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00B0F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0" y="0"/>
            <a:ext cx="4572000" cy="7556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000" y="1371600"/>
            <a:ext cx="7772400" cy="1468800"/>
          </a:xfrm>
        </p:spPr>
        <p:txBody>
          <a:bodyPr>
            <a:normAutofit/>
          </a:bodyPr>
          <a:lstStyle>
            <a:lvl1pPr algn="l">
              <a:defRPr sz="3200" b="0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000" y="3506400"/>
            <a:ext cx="6400800" cy="324000"/>
          </a:xfrm>
        </p:spPr>
        <p:txBody>
          <a:bodyPr>
            <a:noAutofit/>
          </a:bodyPr>
          <a:lstStyle>
            <a:lvl1pPr marL="0" indent="0" algn="l">
              <a:buNone/>
              <a:defRPr sz="18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D8F6C29-6565-5D97-E571-1D81A0677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16E60C8-3691-2D71-67C0-C93E783A4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48365E7-0E2F-E42E-1EF6-05E7F95A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9069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baseline="0">
                <a:latin typeface="+mj-lt"/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1B3AB5-8959-698B-F2C7-33E5BC7E8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F1034C-858F-47ED-5EE2-E338E16D13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DF7642-77D8-C022-4AE9-5C3CC822D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04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>
            <a:normAutofit/>
          </a:bodyPr>
          <a:lstStyle>
            <a:lvl1pPr>
              <a:defRPr sz="2700"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030160-4957-64E8-AD78-2C7B853FA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E9F90F-FC07-586A-F9BE-A0733F96D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B8048-4033-D7D3-A600-28E8CDEB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52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6000"/>
            <a:ext cx="4035600" cy="53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7600" y="1296000"/>
            <a:ext cx="4035600" cy="5338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7F9798CF-332A-08E3-54A7-569F6FE46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A2B514A-4752-1427-AB52-183F96CEF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DFC406E-A7D4-A292-E8C9-8787808DA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0229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600" cy="1144800"/>
          </a:xfrm>
        </p:spPr>
        <p:txBody>
          <a:bodyPr/>
          <a:lstStyle>
            <a:lvl1pPr>
              <a:defRPr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3600"/>
            <a:ext cx="4039200" cy="640800"/>
          </a:xfrm>
        </p:spPr>
        <p:txBody>
          <a:bodyPr anchor="b">
            <a:normAutofit/>
          </a:bodyPr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400"/>
            <a:ext cx="4039200" cy="395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000" y="1533600"/>
            <a:ext cx="4042800" cy="640800"/>
          </a:xfrm>
        </p:spPr>
        <p:txBody>
          <a:bodyPr anchor="b"/>
          <a:lstStyle>
            <a:lvl1pPr marL="0" indent="0">
              <a:buNone/>
              <a:defRPr sz="1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000" y="2174400"/>
            <a:ext cx="4042800" cy="3952800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8D4D7AF-DD6D-05F0-FA3F-5842A48479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8F02AD0-379D-33AA-7F88-AC986F03C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AB5EF18-560B-C613-0D86-B2B8FB7CC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1759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0109AE9-985B-B26B-7E4C-DEAEED4ED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2778D0E-6E4B-457B-F523-5008463E62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CC029EB-A453-B616-E3C3-D35D89DB7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053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EA516445-3832-1067-11C7-6045CE367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0C1AB03F-ECE2-561F-B4E7-4CABBC31B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5AF5ACAE-B07A-C460-36C2-E5D758B62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090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DE1D676-9253-B999-3FCC-8BB58E75851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306388"/>
            <a:ext cx="82296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  <a:r>
              <a:rPr lang="en-US" altLang="zh-CN"/>
              <a:t>test</a:t>
            </a:r>
            <a:endParaRPr lang="en-US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0F6EB038-9B14-C8F8-3187-4C130975024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047750"/>
            <a:ext cx="8226425" cy="558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  <a:r>
              <a:rPr lang="en-US" altLang="zh-CN"/>
              <a:t>test</a:t>
            </a:r>
            <a:endParaRPr lang="zh-CN" altLang="en-US"/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59948E-AAA5-B38B-BE78-DDDADE162C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634163"/>
            <a:ext cx="2057400" cy="22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6B41236-D53A-4718-A9C3-72102A32533E}" type="datetimeFigureOut">
              <a:rPr lang="zh-CN" altLang="en-US" smtClean="0"/>
              <a:t>2023/6/12</a:t>
            </a:fld>
            <a:endParaRPr lang="zh-CN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C955BE-8E28-5F4E-CA0E-2168B69A9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634163"/>
            <a:ext cx="3086100" cy="223837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26465-1586-B8EA-E1E5-5D36FF52F7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86600" y="6634163"/>
            <a:ext cx="2057400" cy="223837"/>
          </a:xfrm>
          <a:prstGeom prst="rect">
            <a:avLst/>
          </a:prstGeom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Segoe UI" panose="020B0502040204020203" pitchFamily="34" charset="0"/>
                <a:ea typeface="汉仪旗黑-60S" panose="00020600040101010101" pitchFamily="18" charset="-122"/>
              </a:defRPr>
            </a:lvl1pPr>
          </a:lstStyle>
          <a:p>
            <a:fld id="{539F90DE-1254-4DB1-9DBC-01E55744C3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841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 Black" panose="020B0A02040204020203" pitchFamily="34" charset="0"/>
          <a:ea typeface="汉仪旗黑-95W" panose="00020600040101010101" pitchFamily="18" charset="-122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 Black" panose="020B0A02040204020203" pitchFamily="34" charset="0"/>
          <a:ea typeface="汉仪旗黑-95W" panose="00020600040101010101" pitchFamily="18" charset="-122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 Black" panose="020B0A02040204020203" pitchFamily="34" charset="0"/>
          <a:ea typeface="汉仪旗黑-95W" panose="00020600040101010101" pitchFamily="18" charset="-122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>
          <a:solidFill>
            <a:schemeClr val="tx1"/>
          </a:solidFill>
          <a:latin typeface="Segoe UI Black" panose="020B0A02040204020203" pitchFamily="34" charset="0"/>
          <a:ea typeface="汉仪旗黑-95W" panose="00020600040101010101" pitchFamily="18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Myriad Pro" panose="020B0503030403020204" pitchFamily="34" charset="0"/>
          <a:ea typeface="汉仪中黑简" panose="02010609000101010101" pitchFamily="49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Myriad Pro" panose="020B0503030403020204" pitchFamily="34" charset="0"/>
          <a:ea typeface="汉仪中黑简" panose="02010609000101010101" pitchFamily="49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Myriad Pro" panose="020B0503030403020204" pitchFamily="34" charset="0"/>
          <a:ea typeface="汉仪中黑简" panose="02010609000101010101" pitchFamily="49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700" b="1">
          <a:solidFill>
            <a:schemeClr val="tx1"/>
          </a:solidFill>
          <a:latin typeface="Myriad Pro" panose="020B0503030403020204" pitchFamily="34" charset="0"/>
          <a:ea typeface="汉仪中黑简" panose="02010609000101010101" pitchFamily="49" charset="-122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Segoe UI Semilight" panose="020B0402040204020203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Segoe UI Semilight" panose="020B0402040204020203" pitchFamily="34" charset="0"/>
        <a:buChar char="▫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90563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Segoe UI Semilight" panose="020B0402040204020203" pitchFamily="34" charset="0"/>
        <a:buChar char="&gt;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2075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Segoe UI Semilight" panose="020B0402040204020203" pitchFamily="34" charset="0"/>
        <a:buChar char="-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50938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Segoe UI Semilight" panose="020B0402040204020203" pitchFamily="34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4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9C24B7E3-296C-B0C7-F19E-3B6F249E540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CN" altLang="en-US" dirty="0"/>
              <a:t>红外光谱（集中授课）</a:t>
            </a:r>
          </a:p>
        </p:txBody>
      </p:sp>
      <p:sp>
        <p:nvSpPr>
          <p:cNvPr id="5" name="副标题 4">
            <a:extLst>
              <a:ext uri="{FF2B5EF4-FFF2-40B4-BE49-F238E27FC236}">
                <a16:creationId xmlns:a16="http://schemas.microsoft.com/office/drawing/2014/main" id="{AAD0F191-6841-95CD-008C-94384089A6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zh-CN" altLang="en-US"/>
              <a:t>孙尉翔</a:t>
            </a:r>
          </a:p>
        </p:txBody>
      </p:sp>
    </p:spTree>
    <p:extLst>
      <p:ext uri="{BB962C8B-B14F-4D97-AF65-F5344CB8AC3E}">
        <p14:creationId xmlns:p14="http://schemas.microsoft.com/office/powerpoint/2010/main" val="38935372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8BC319-010D-543F-61E2-1D3C3FB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DCCD0286-EC7E-6288-4502-C2C070696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045" y="2069988"/>
            <a:ext cx="6031910" cy="4593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4E59B717-8E28-3D3C-2779-58408E4BF918}"/>
              </a:ext>
            </a:extLst>
          </p:cNvPr>
          <p:cNvSpPr txBox="1"/>
          <p:nvPr/>
        </p:nvSpPr>
        <p:spPr>
          <a:xfrm>
            <a:off x="685799" y="1417320"/>
            <a:ext cx="63224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dirty="0">
                <a:latin typeface="+mn-lt"/>
                <a:ea typeface="+mn-ea"/>
              </a:rPr>
              <a:t>分子振动模式的频率和强度受环境影响。例 ：电离、氢键。</a:t>
            </a:r>
            <a:endParaRPr lang="zh-CN" altLang="en-US" baseline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37659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2C80F331-80B2-29C8-6F75-B4C043BB9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" y="1385533"/>
            <a:ext cx="8334375" cy="477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BE74347E-76B1-B555-ECA8-9A51A5F249A3}"/>
              </a:ext>
            </a:extLst>
          </p:cNvPr>
          <p:cNvSpPr txBox="1"/>
          <p:nvPr/>
        </p:nvSpPr>
        <p:spPr>
          <a:xfrm>
            <a:off x="535577" y="2855105"/>
            <a:ext cx="135853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i="1" baseline="0" dirty="0">
                <a:latin typeface="+mn-lt"/>
                <a:ea typeface="+mn-ea"/>
              </a:rPr>
              <a:t>I</a:t>
            </a:r>
            <a:r>
              <a:rPr lang="en-US" altLang="zh-CN" baseline="-25000" dirty="0">
                <a:latin typeface="+mn-lt"/>
                <a:ea typeface="+mn-ea"/>
              </a:rPr>
              <a:t>0</a:t>
            </a:r>
            <a:r>
              <a:rPr lang="zh-CN" altLang="en-US" dirty="0">
                <a:latin typeface="+mn-lt"/>
                <a:ea typeface="+mn-ea"/>
              </a:rPr>
              <a:t>是什么？</a:t>
            </a:r>
            <a:endParaRPr lang="zh-CN" altLang="en-US" i="1" dirty="0">
              <a:latin typeface="+mn-lt"/>
              <a:ea typeface="+mn-ea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4B82EFE1-D2D4-4B12-E67B-27A5DED42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A39CE26-7002-A7FE-8B79-C89B2BE2D6B1}"/>
              </a:ext>
            </a:extLst>
          </p:cNvPr>
          <p:cNvSpPr txBox="1"/>
          <p:nvPr/>
        </p:nvSpPr>
        <p:spPr>
          <a:xfrm>
            <a:off x="4011168" y="4471454"/>
            <a:ext cx="5015266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baseline="0" dirty="0">
                <a:latin typeface="+mn-lt"/>
                <a:ea typeface="+mn-ea"/>
              </a:rPr>
              <a:t>小结：</a:t>
            </a:r>
            <a:endParaRPr lang="en-US" altLang="zh-CN" baseline="0" dirty="0">
              <a:latin typeface="+mn-lt"/>
              <a:ea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  <a:ea typeface="+mn-ea"/>
              </a:rPr>
              <a:t>红外光谱直接反映的是</a:t>
            </a:r>
            <a:r>
              <a:rPr lang="zh-CN" altLang="en-US" b="1" i="1" u="sng" dirty="0">
                <a:latin typeface="+mn-lt"/>
                <a:ea typeface="+mn-ea"/>
              </a:rPr>
              <a:t>键</a:t>
            </a:r>
            <a:r>
              <a:rPr lang="zh-CN" altLang="en-US" dirty="0">
                <a:latin typeface="+mn-lt"/>
                <a:ea typeface="+mn-ea"/>
              </a:rPr>
              <a:t>的存在性</a:t>
            </a:r>
            <a:endParaRPr lang="en-US" altLang="zh-CN" dirty="0">
              <a:latin typeface="+mn-lt"/>
              <a:ea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dirty="0">
                <a:latin typeface="+mn-lt"/>
                <a:ea typeface="+mn-ea"/>
              </a:rPr>
              <a:t>一种键的存在对应所有模式吸收峰的出现</a:t>
            </a:r>
            <a:endParaRPr lang="en-US" altLang="zh-CN" dirty="0">
              <a:latin typeface="+mn-lt"/>
              <a:ea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CN" altLang="en-US" baseline="0" dirty="0"/>
              <a:t>分子振动的变化反映键周围的物理</a:t>
            </a:r>
            <a:r>
              <a:rPr lang="en-US" altLang="zh-CN" baseline="0" dirty="0"/>
              <a:t>/</a:t>
            </a:r>
            <a:r>
              <a:rPr lang="zh-CN" altLang="en-US" baseline="0" dirty="0"/>
              <a:t>化学环境</a:t>
            </a:r>
            <a:endParaRPr lang="zh-CN" altLang="en-US" baseline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77655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:a16="http://schemas.microsoft.com/office/drawing/2014/main" id="{915D0776-8F3C-A76C-EEC0-5ED19EE02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" y="1394678"/>
            <a:ext cx="7743825" cy="3371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CB3E1CD5-8508-5C16-EECE-7FDDBEC08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56391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F7F5DAF7-3EB4-8423-4724-1CA9C5F20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2" y="1108601"/>
            <a:ext cx="7077075" cy="306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19F1ECA4-67B9-AF10-F473-2CB18DDC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02" y="4518551"/>
            <a:ext cx="7848600" cy="69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71F85DB9-B9F6-C0F7-48E0-E83AAF0492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384322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">
            <a:hlinkClick r:id="" action="ppaction://media"/>
            <a:extLst>
              <a:ext uri="{FF2B5EF4-FFF2-40B4-BE49-F238E27FC236}">
                <a16:creationId xmlns:a16="http://schemas.microsoft.com/office/drawing/2014/main" id="{C47DD573-E23E-4ED9-9B72-4A7E2E1F71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7040" y="1271835"/>
            <a:ext cx="7669920" cy="4314330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id="{96DD1D70-75C8-8A7D-C83F-6F2B24F1C0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67707" y="2324094"/>
            <a:ext cx="2857500" cy="199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>
            <a:extLst>
              <a:ext uri="{FF2B5EF4-FFF2-40B4-BE49-F238E27FC236}">
                <a16:creationId xmlns:a16="http://schemas.microsoft.com/office/drawing/2014/main" id="{D843193A-F745-451B-9D3B-17472806B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86"/>
          <a:stretch/>
        </p:blipFill>
        <p:spPr bwMode="auto">
          <a:xfrm>
            <a:off x="996043" y="1681157"/>
            <a:ext cx="418991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278327FD-5E07-EE0D-A3AE-54154B42B63C}"/>
              </a:ext>
            </a:extLst>
          </p:cNvPr>
          <p:cNvSpPr txBox="1"/>
          <p:nvPr/>
        </p:nvSpPr>
        <p:spPr>
          <a:xfrm>
            <a:off x="5786845" y="2521130"/>
            <a:ext cx="920932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baseline="0" dirty="0">
                <a:latin typeface="+mn-lt"/>
                <a:ea typeface="+mn-ea"/>
              </a:rPr>
              <a:t>干涉图</a:t>
            </a:r>
          </a:p>
        </p:txBody>
      </p:sp>
      <p:sp>
        <p:nvSpPr>
          <p:cNvPr id="4" name="标题 3">
            <a:extLst>
              <a:ext uri="{FF2B5EF4-FFF2-40B4-BE49-F238E27FC236}">
                <a16:creationId xmlns:a16="http://schemas.microsoft.com/office/drawing/2014/main" id="{53438F0D-9DF7-FC1D-67EC-74DC02CE4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1708493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B81742B7-0789-7EC5-6F37-4CF858D24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299" y="1735863"/>
            <a:ext cx="5238750" cy="206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箭头: 右 2">
            <a:extLst>
              <a:ext uri="{FF2B5EF4-FFF2-40B4-BE49-F238E27FC236}">
                <a16:creationId xmlns:a16="http://schemas.microsoft.com/office/drawing/2014/main" id="{6A03E1C4-2366-E61C-1F68-2B6172E81AE1}"/>
              </a:ext>
            </a:extLst>
          </p:cNvPr>
          <p:cNvSpPr/>
          <p:nvPr/>
        </p:nvSpPr>
        <p:spPr>
          <a:xfrm>
            <a:off x="3853543" y="1357345"/>
            <a:ext cx="764177" cy="378518"/>
          </a:xfrm>
          <a:prstGeom prst="rightArrow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0E78E51-99B6-718B-EC05-8920E2F8A137}"/>
              </a:ext>
            </a:extLst>
          </p:cNvPr>
          <p:cNvSpPr txBox="1"/>
          <p:nvPr/>
        </p:nvSpPr>
        <p:spPr>
          <a:xfrm>
            <a:off x="3555797" y="988013"/>
            <a:ext cx="1359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Fourier</a:t>
            </a:r>
            <a:r>
              <a:rPr lang="zh-CN" altLang="en-US" baseline="0" dirty="0">
                <a:latin typeface="+mn-lt"/>
                <a:ea typeface="+mn-ea"/>
              </a:rPr>
              <a:t>变换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4DE3C71-E50B-9CF9-3FBE-2A8376980592}"/>
              </a:ext>
            </a:extLst>
          </p:cNvPr>
          <p:cNvSpPr txBox="1"/>
          <p:nvPr/>
        </p:nvSpPr>
        <p:spPr>
          <a:xfrm>
            <a:off x="2109652" y="3802788"/>
            <a:ext cx="184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aseline="0" dirty="0">
                <a:latin typeface="+mn-lt"/>
                <a:ea typeface="+mn-ea"/>
              </a:rPr>
              <a:t>光程差（长度</a:t>
            </a:r>
            <a:r>
              <a:rPr lang="zh-CN" altLang="en-US" dirty="0">
                <a:latin typeface="+mn-lt"/>
                <a:ea typeface="+mn-ea"/>
              </a:rPr>
              <a:t>）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C6F4279-7837-913E-D4E7-A901CA04F355}"/>
              </a:ext>
            </a:extLst>
          </p:cNvPr>
          <p:cNvSpPr txBox="1"/>
          <p:nvPr/>
        </p:nvSpPr>
        <p:spPr>
          <a:xfrm>
            <a:off x="4683035" y="3802788"/>
            <a:ext cx="18483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baseline="0" dirty="0">
                <a:latin typeface="+mn-lt"/>
                <a:ea typeface="+mn-ea"/>
              </a:rPr>
              <a:t>波数（长度</a:t>
            </a:r>
            <a:r>
              <a:rPr lang="en-US" altLang="zh-CN" baseline="30000" dirty="0">
                <a:latin typeface="+mn-lt"/>
                <a:ea typeface="+mn-ea"/>
              </a:rPr>
              <a:t>−1</a:t>
            </a:r>
            <a:r>
              <a:rPr lang="zh-CN" altLang="en-US" dirty="0">
                <a:latin typeface="+mn-lt"/>
                <a:ea typeface="+mn-ea"/>
              </a:rPr>
              <a:t>）</a:t>
            </a:r>
            <a:endParaRPr lang="zh-CN" altLang="en-US" baseline="0" dirty="0">
              <a:latin typeface="+mn-lt"/>
              <a:ea typeface="+mn-ea"/>
            </a:endParaRPr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39C67FF3-4529-CF27-0DF2-74DE4A51C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33032" y="4172120"/>
            <a:ext cx="2095500" cy="40005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EC0F6DDF-CE31-B983-AEDC-CE104512DB67}"/>
              </a:ext>
            </a:extLst>
          </p:cNvPr>
          <p:cNvSpPr txBox="1"/>
          <p:nvPr/>
        </p:nvSpPr>
        <p:spPr>
          <a:xfrm>
            <a:off x="4967151" y="3059668"/>
            <a:ext cx="1280161" cy="36933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dirty="0"/>
              <a:t>单光束图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1AC3F798-0FFB-01E6-35FD-4C61A3675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31201210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AC6C35-A3DC-6821-C7EF-1A832277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8202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553CA9-3114-40E9-B1C4-F08B24643428}"/>
              </a:ext>
            </a:extLst>
          </p:cNvPr>
          <p:cNvSpPr txBox="1"/>
          <p:nvPr/>
        </p:nvSpPr>
        <p:spPr>
          <a:xfrm>
            <a:off x="1722120" y="525780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baseline="0">
                <a:latin typeface="+mn-lt"/>
                <a:ea typeface="+mn-ea"/>
              </a:rPr>
              <a:t>检测器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A38FAE-6B8C-ABF0-40AF-88E8B52D68A7}"/>
              </a:ext>
            </a:extLst>
          </p:cNvPr>
          <p:cNvSpPr txBox="1"/>
          <p:nvPr/>
        </p:nvSpPr>
        <p:spPr>
          <a:xfrm>
            <a:off x="3177540" y="500634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样品架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7B42C2-4641-46EB-67FF-0E85E732BAAB}"/>
              </a:ext>
            </a:extLst>
          </p:cNvPr>
          <p:cNvSpPr txBox="1"/>
          <p:nvPr/>
        </p:nvSpPr>
        <p:spPr>
          <a:xfrm>
            <a:off x="6402568" y="143256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baseline="0">
                <a:latin typeface="+mn-lt"/>
                <a:ea typeface="+mn-ea"/>
              </a:rPr>
              <a:t>分束器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7D3AED5-E427-E450-ED7F-F15ADC1C5B62}"/>
              </a:ext>
            </a:extLst>
          </p:cNvPr>
          <p:cNvSpPr txBox="1"/>
          <p:nvPr/>
        </p:nvSpPr>
        <p:spPr>
          <a:xfrm>
            <a:off x="5691475" y="4579620"/>
            <a:ext cx="1149674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红外光源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BD1B73-D785-FD22-E2C0-8DD972351A2E}"/>
              </a:ext>
            </a:extLst>
          </p:cNvPr>
          <p:cNvSpPr txBox="1"/>
          <p:nvPr/>
        </p:nvSpPr>
        <p:spPr>
          <a:xfrm>
            <a:off x="3409432" y="688848"/>
            <a:ext cx="646331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动镜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35D9FE-55AB-9792-1E59-1DF1BF4A6882}"/>
              </a:ext>
            </a:extLst>
          </p:cNvPr>
          <p:cNvSpPr txBox="1"/>
          <p:nvPr/>
        </p:nvSpPr>
        <p:spPr>
          <a:xfrm>
            <a:off x="5988038" y="504182"/>
            <a:ext cx="646331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定镜</a:t>
            </a:r>
            <a:endParaRPr lang="zh-CN" altLang="en-US" baseline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647959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F1AC6C35-A3DC-6821-C7EF-1A8322773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8202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6553CA9-3114-40E9-B1C4-F08B24643428}"/>
              </a:ext>
            </a:extLst>
          </p:cNvPr>
          <p:cNvSpPr txBox="1"/>
          <p:nvPr/>
        </p:nvSpPr>
        <p:spPr>
          <a:xfrm>
            <a:off x="1722120" y="525780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baseline="0">
                <a:latin typeface="+mn-lt"/>
                <a:ea typeface="+mn-ea"/>
              </a:rPr>
              <a:t>检测器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9EA38FAE-6B8C-ABF0-40AF-88E8B52D68A7}"/>
              </a:ext>
            </a:extLst>
          </p:cNvPr>
          <p:cNvSpPr txBox="1"/>
          <p:nvPr/>
        </p:nvSpPr>
        <p:spPr>
          <a:xfrm>
            <a:off x="3177540" y="500634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样品架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F7B42C2-4641-46EB-67FF-0E85E732BAAB}"/>
              </a:ext>
            </a:extLst>
          </p:cNvPr>
          <p:cNvSpPr txBox="1"/>
          <p:nvPr/>
        </p:nvSpPr>
        <p:spPr>
          <a:xfrm>
            <a:off x="6402568" y="1432560"/>
            <a:ext cx="877163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 baseline="0">
                <a:latin typeface="+mn-lt"/>
                <a:ea typeface="+mn-ea"/>
              </a:rPr>
              <a:t>分束器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7D3AED5-E427-E450-ED7F-F15ADC1C5B62}"/>
              </a:ext>
            </a:extLst>
          </p:cNvPr>
          <p:cNvSpPr txBox="1"/>
          <p:nvPr/>
        </p:nvSpPr>
        <p:spPr>
          <a:xfrm>
            <a:off x="5691475" y="4579620"/>
            <a:ext cx="1149674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红外光源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15" name="箭头: 右 14">
            <a:extLst>
              <a:ext uri="{FF2B5EF4-FFF2-40B4-BE49-F238E27FC236}">
                <a16:creationId xmlns:a16="http://schemas.microsoft.com/office/drawing/2014/main" id="{AB3F3E1E-27B0-46ED-801C-B9307673B247}"/>
              </a:ext>
            </a:extLst>
          </p:cNvPr>
          <p:cNvSpPr/>
          <p:nvPr/>
        </p:nvSpPr>
        <p:spPr>
          <a:xfrm rot="4670681">
            <a:off x="1193312" y="4394954"/>
            <a:ext cx="255716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BBD1B73-D785-FD22-E2C0-8DD972351A2E}"/>
              </a:ext>
            </a:extLst>
          </p:cNvPr>
          <p:cNvSpPr txBox="1"/>
          <p:nvPr/>
        </p:nvSpPr>
        <p:spPr>
          <a:xfrm>
            <a:off x="3409432" y="688848"/>
            <a:ext cx="646331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动镜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D35D9FE-55AB-9792-1E59-1DF1BF4A6882}"/>
              </a:ext>
            </a:extLst>
          </p:cNvPr>
          <p:cNvSpPr txBox="1"/>
          <p:nvPr/>
        </p:nvSpPr>
        <p:spPr>
          <a:xfrm>
            <a:off x="5988038" y="504182"/>
            <a:ext cx="646331" cy="369332"/>
          </a:xfrm>
          <a:prstGeom prst="rect">
            <a:avLst/>
          </a:prstGeom>
          <a:solidFill>
            <a:srgbClr val="FFFFFF">
              <a:alpha val="50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zh-CN" altLang="en-US">
                <a:latin typeface="+mn-lt"/>
                <a:ea typeface="+mn-ea"/>
              </a:rPr>
              <a:t>定镜</a:t>
            </a:r>
            <a:endParaRPr lang="zh-CN" altLang="en-US" baseline="0">
              <a:latin typeface="+mn-lt"/>
              <a:ea typeface="+mn-ea"/>
            </a:endParaRPr>
          </a:p>
        </p:txBody>
      </p:sp>
      <p:sp>
        <p:nvSpPr>
          <p:cNvPr id="10" name="箭头: 右 9">
            <a:extLst>
              <a:ext uri="{FF2B5EF4-FFF2-40B4-BE49-F238E27FC236}">
                <a16:creationId xmlns:a16="http://schemas.microsoft.com/office/drawing/2014/main" id="{5FCBCF3F-936D-19FE-1B87-C6CAFBFBED30}"/>
              </a:ext>
            </a:extLst>
          </p:cNvPr>
          <p:cNvSpPr/>
          <p:nvPr/>
        </p:nvSpPr>
        <p:spPr>
          <a:xfrm rot="15531976">
            <a:off x="6305483" y="3209617"/>
            <a:ext cx="2670846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1" name="箭头: 右 10">
            <a:extLst>
              <a:ext uri="{FF2B5EF4-FFF2-40B4-BE49-F238E27FC236}">
                <a16:creationId xmlns:a16="http://schemas.microsoft.com/office/drawing/2014/main" id="{9CD0AA00-ABEE-10D0-B33A-07D5F4BDA703}"/>
              </a:ext>
            </a:extLst>
          </p:cNvPr>
          <p:cNvSpPr/>
          <p:nvPr/>
        </p:nvSpPr>
        <p:spPr>
          <a:xfrm rot="10800000">
            <a:off x="6282457" y="1897380"/>
            <a:ext cx="1149674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箭头: 右 11">
            <a:extLst>
              <a:ext uri="{FF2B5EF4-FFF2-40B4-BE49-F238E27FC236}">
                <a16:creationId xmlns:a16="http://schemas.microsoft.com/office/drawing/2014/main" id="{0A9F3A70-B6AB-AE29-AD01-210D1044BE59}"/>
              </a:ext>
            </a:extLst>
          </p:cNvPr>
          <p:cNvSpPr/>
          <p:nvPr/>
        </p:nvSpPr>
        <p:spPr>
          <a:xfrm rot="5400000">
            <a:off x="4150091" y="2535043"/>
            <a:ext cx="3525274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箭头: 右 12">
            <a:extLst>
              <a:ext uri="{FF2B5EF4-FFF2-40B4-BE49-F238E27FC236}">
                <a16:creationId xmlns:a16="http://schemas.microsoft.com/office/drawing/2014/main" id="{A65FC06E-EB91-A63D-FB17-D93A0683A0D7}"/>
              </a:ext>
            </a:extLst>
          </p:cNvPr>
          <p:cNvSpPr/>
          <p:nvPr/>
        </p:nvSpPr>
        <p:spPr>
          <a:xfrm rot="10800000">
            <a:off x="4044587" y="1712714"/>
            <a:ext cx="1765435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4" name="箭头: 右 13">
            <a:extLst>
              <a:ext uri="{FF2B5EF4-FFF2-40B4-BE49-F238E27FC236}">
                <a16:creationId xmlns:a16="http://schemas.microsoft.com/office/drawing/2014/main" id="{AA3F292F-3056-1AD0-6572-545C3A2DAB61}"/>
              </a:ext>
            </a:extLst>
          </p:cNvPr>
          <p:cNvSpPr/>
          <p:nvPr/>
        </p:nvSpPr>
        <p:spPr>
          <a:xfrm>
            <a:off x="4039032" y="2061210"/>
            <a:ext cx="1765435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8" name="箭头: 右 17">
            <a:extLst>
              <a:ext uri="{FF2B5EF4-FFF2-40B4-BE49-F238E27FC236}">
                <a16:creationId xmlns:a16="http://schemas.microsoft.com/office/drawing/2014/main" id="{0734F79A-F8CE-4E21-BBFD-AE31E5D07067}"/>
              </a:ext>
            </a:extLst>
          </p:cNvPr>
          <p:cNvSpPr/>
          <p:nvPr/>
        </p:nvSpPr>
        <p:spPr>
          <a:xfrm rot="10800000">
            <a:off x="1528618" y="4314828"/>
            <a:ext cx="4340132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9" name="箭头: 右 18">
            <a:extLst>
              <a:ext uri="{FF2B5EF4-FFF2-40B4-BE49-F238E27FC236}">
                <a16:creationId xmlns:a16="http://schemas.microsoft.com/office/drawing/2014/main" id="{7D5BBA31-D457-8123-2DF0-A272609C9BBA}"/>
              </a:ext>
            </a:extLst>
          </p:cNvPr>
          <p:cNvSpPr/>
          <p:nvPr/>
        </p:nvSpPr>
        <p:spPr>
          <a:xfrm rot="1354036">
            <a:off x="7567136" y="4517274"/>
            <a:ext cx="255716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0" name="箭头: 右 19">
            <a:extLst>
              <a:ext uri="{FF2B5EF4-FFF2-40B4-BE49-F238E27FC236}">
                <a16:creationId xmlns:a16="http://schemas.microsoft.com/office/drawing/2014/main" id="{0F645861-3F09-27AC-2D27-C8684CD36ACD}"/>
              </a:ext>
            </a:extLst>
          </p:cNvPr>
          <p:cNvSpPr/>
          <p:nvPr/>
        </p:nvSpPr>
        <p:spPr>
          <a:xfrm rot="16200000">
            <a:off x="5722222" y="1334893"/>
            <a:ext cx="1124974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DCE54367-8948-B385-25C9-F8740EEB77BE}"/>
              </a:ext>
            </a:extLst>
          </p:cNvPr>
          <p:cNvSpPr/>
          <p:nvPr/>
        </p:nvSpPr>
        <p:spPr>
          <a:xfrm rot="5400000">
            <a:off x="4609826" y="3179447"/>
            <a:ext cx="2236471" cy="369332"/>
          </a:xfrm>
          <a:prstGeom prst="rightArrow">
            <a:avLst/>
          </a:prstGeom>
          <a:solidFill>
            <a:srgbClr val="FF0000">
              <a:alpha val="60000"/>
            </a:srgbClr>
          </a:solidFill>
          <a:effectLst>
            <a:glow rad="228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7BD48445-6170-35DF-6F00-75B386FFD175}"/>
              </a:ext>
            </a:extLst>
          </p:cNvPr>
          <p:cNvSpPr txBox="1"/>
          <p:nvPr/>
        </p:nvSpPr>
        <p:spPr>
          <a:xfrm>
            <a:off x="5504511" y="5056108"/>
            <a:ext cx="1358537" cy="36933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i="1" baseline="0" dirty="0">
                <a:latin typeface="+mn-lt"/>
                <a:ea typeface="+mn-ea"/>
              </a:rPr>
              <a:t>I</a:t>
            </a:r>
            <a:r>
              <a:rPr lang="en-US" altLang="zh-CN" baseline="-25000" dirty="0">
                <a:latin typeface="+mn-lt"/>
                <a:ea typeface="+mn-ea"/>
              </a:rPr>
              <a:t>0</a:t>
            </a:r>
            <a:r>
              <a:rPr lang="zh-CN" altLang="en-US" dirty="0">
                <a:latin typeface="+mn-lt"/>
                <a:ea typeface="+mn-ea"/>
              </a:rPr>
              <a:t>是什么？</a:t>
            </a:r>
            <a:endParaRPr lang="zh-CN" altLang="en-US" i="1" dirty="0">
              <a:latin typeface="+mn-lt"/>
              <a:ea typeface="+mn-ea"/>
            </a:endParaRPr>
          </a:p>
        </p:txBody>
      </p:sp>
      <p:pic>
        <p:nvPicPr>
          <p:cNvPr id="10241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16C6309E-0383-43EA-D8CF-F15C3FAF9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570" y="1767726"/>
            <a:ext cx="524827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6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2EE49695-D24E-AB9D-3E6C-B3E8468D1B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241" y="773430"/>
            <a:ext cx="8588397" cy="608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4EF528AB-A888-841D-1B84-E9AA9D15A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40124474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1" name="Picture 5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2EEC3A98-6D6A-5DE6-E5A3-0F30580BD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421" y="789835"/>
            <a:ext cx="7750833" cy="3771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气体测量">
            <a:extLst>
              <a:ext uri="{FF2B5EF4-FFF2-40B4-BE49-F238E27FC236}">
                <a16:creationId xmlns:a16="http://schemas.microsoft.com/office/drawing/2014/main" id="{4139043D-8952-0873-6849-75C09C7C0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5890" y="3962218"/>
            <a:ext cx="2669041" cy="2201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屏幕录制 2">
            <a:hlinkClick r:id="" action="ppaction://media"/>
            <a:extLst>
              <a:ext uri="{FF2B5EF4-FFF2-40B4-BE49-F238E27FC236}">
                <a16:creationId xmlns:a16="http://schemas.microsoft.com/office/drawing/2014/main" id="{99A7A11B-7A3A-1320-2F4C-4DAA3E1435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59811" y="4422322"/>
            <a:ext cx="2921027" cy="2174421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ECD4179D-AFE7-FBAF-0D4E-5F29969A4FE4}"/>
              </a:ext>
            </a:extLst>
          </p:cNvPr>
          <p:cNvSpPr/>
          <p:nvPr/>
        </p:nvSpPr>
        <p:spPr>
          <a:xfrm>
            <a:off x="842553" y="1828800"/>
            <a:ext cx="3729447" cy="405765"/>
          </a:xfrm>
          <a:prstGeom prst="rect">
            <a:avLst/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标题 5">
            <a:extLst>
              <a:ext uri="{FF2B5EF4-FFF2-40B4-BE49-F238E27FC236}">
                <a16:creationId xmlns:a16="http://schemas.microsoft.com/office/drawing/2014/main" id="{43DA4B6B-E2E6-2227-DBE6-D410E0441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Fourier</a:t>
            </a:r>
            <a:r>
              <a:rPr lang="zh-CN" altLang="en-US" dirty="0"/>
              <a:t>变换红外光谱</a:t>
            </a:r>
          </a:p>
        </p:txBody>
      </p:sp>
    </p:spTree>
    <p:extLst>
      <p:ext uri="{BB962C8B-B14F-4D97-AF65-F5344CB8AC3E}">
        <p14:creationId xmlns:p14="http://schemas.microsoft.com/office/powerpoint/2010/main" val="217317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685"/>
    </mc:Choice>
    <mc:Fallback xmlns="">
      <p:transition spd="slow" advTm="16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9BE3BA-4525-FF67-6612-0995A8B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分子振动</a:t>
            </a:r>
          </a:p>
        </p:txBody>
      </p:sp>
      <p:pic>
        <p:nvPicPr>
          <p:cNvPr id="1025" name="Picture 1" descr="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34221FEC-7CDE-8B8E-318B-2486515652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99" y="1096010"/>
            <a:ext cx="135255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1B3B7E7-34AC-22A6-5C0B-71599081D7A3}"/>
              </a:ext>
            </a:extLst>
          </p:cNvPr>
          <p:cNvSpPr txBox="1"/>
          <p:nvPr/>
        </p:nvSpPr>
        <p:spPr>
          <a:xfrm>
            <a:off x="2613193" y="2111051"/>
            <a:ext cx="23850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tabLst>
                <a:tab pos="449263" algn="l"/>
              </a:tabLst>
            </a:pPr>
            <a:r>
              <a:rPr lang="en-US" altLang="zh-CN" i="1" baseline="0">
                <a:latin typeface="+mn-lt"/>
                <a:ea typeface="+mn-ea"/>
              </a:rPr>
              <a:t>n</a:t>
            </a:r>
            <a:r>
              <a:rPr lang="zh-CN" altLang="en-US">
                <a:latin typeface="+mn-lt"/>
                <a:ea typeface="+mn-ea"/>
              </a:rPr>
              <a:t>：</a:t>
            </a:r>
            <a:r>
              <a:rPr lang="en-US" altLang="zh-CN">
                <a:latin typeface="+mn-lt"/>
                <a:ea typeface="+mn-ea"/>
              </a:rPr>
              <a:t>	</a:t>
            </a:r>
            <a:r>
              <a:rPr lang="zh-CN" altLang="en-US">
                <a:latin typeface="+mn-lt"/>
                <a:ea typeface="+mn-ea"/>
              </a:rPr>
              <a:t>量子数</a:t>
            </a:r>
            <a:endParaRPr lang="en-US" altLang="zh-CN">
              <a:latin typeface="+mn-lt"/>
              <a:ea typeface="+mn-ea"/>
            </a:endParaRPr>
          </a:p>
          <a:p>
            <a:pPr algn="l">
              <a:tabLst>
                <a:tab pos="449263" algn="l"/>
              </a:tabLst>
            </a:pPr>
            <a:r>
              <a:rPr lang="en-US" altLang="zh-CN" b="0" i="0">
                <a:solidFill>
                  <a:srgbClr val="000000"/>
                </a:solidFill>
                <a:effectLst/>
                <a:latin typeface="+mn-lt"/>
                <a:ea typeface="+mn-ea"/>
                <a:cs typeface="Arial Unicode MS" panose="020B0604020202020204" pitchFamily="34" charset="-122"/>
              </a:rPr>
              <a:t>ℏ</a:t>
            </a:r>
            <a:r>
              <a:rPr lang="zh-CN" altLang="en-US" b="0" i="0">
                <a:solidFill>
                  <a:srgbClr val="000000"/>
                </a:solidFill>
                <a:effectLst/>
                <a:latin typeface="+mn-lt"/>
                <a:ea typeface="+mn-ea"/>
                <a:cs typeface="Lucida Sans Unicode" panose="020B0602030504020204" pitchFamily="34" charset="0"/>
              </a:rPr>
              <a:t>：</a:t>
            </a:r>
            <a:r>
              <a:rPr lang="en-US" altLang="zh-CN" b="0" i="0">
                <a:solidFill>
                  <a:srgbClr val="000000"/>
                </a:solidFill>
                <a:effectLst/>
                <a:latin typeface="+mn-lt"/>
                <a:ea typeface="+mn-ea"/>
                <a:cs typeface="Lucida Sans Unicode" panose="020B0602030504020204" pitchFamily="34" charset="0"/>
              </a:rPr>
              <a:t>	</a:t>
            </a:r>
            <a:r>
              <a:rPr lang="zh-CN" altLang="en-US">
                <a:solidFill>
                  <a:srgbClr val="000000"/>
                </a:solidFill>
                <a:latin typeface="+mn-lt"/>
                <a:ea typeface="+mn-ea"/>
                <a:cs typeface="Lucida Sans Unicode" panose="020B0602030504020204" pitchFamily="34" charset="0"/>
              </a:rPr>
              <a:t>约化普朗克常量</a:t>
            </a:r>
            <a:endParaRPr lang="en-US" altLang="zh-CN">
              <a:solidFill>
                <a:srgbClr val="000000"/>
              </a:solidFill>
              <a:latin typeface="+mn-lt"/>
              <a:ea typeface="+mn-ea"/>
              <a:cs typeface="Lucida Sans Unicode" panose="020B0602030504020204" pitchFamily="34" charset="0"/>
            </a:endParaRPr>
          </a:p>
          <a:p>
            <a:pPr algn="l">
              <a:tabLst>
                <a:tab pos="449263" algn="l"/>
              </a:tabLst>
            </a:pPr>
            <a:r>
              <a:rPr lang="en-US" altLang="zh-CN" i="1">
                <a:latin typeface="+mn-lt"/>
                <a:ea typeface="+mn-ea"/>
                <a:cs typeface="Lucida Sans Unicode" panose="020B0602030504020204" pitchFamily="34" charset="0"/>
              </a:rPr>
              <a:t>k</a:t>
            </a:r>
            <a:r>
              <a:rPr lang="zh-CN" altLang="en-US">
                <a:latin typeface="+mn-lt"/>
                <a:ea typeface="+mn-ea"/>
                <a:cs typeface="Lucida Sans Unicode" panose="020B0602030504020204" pitchFamily="34" charset="0"/>
              </a:rPr>
              <a:t>：</a:t>
            </a:r>
            <a:r>
              <a:rPr lang="en-US" altLang="zh-CN">
                <a:latin typeface="+mn-lt"/>
                <a:ea typeface="+mn-ea"/>
                <a:cs typeface="Lucida Sans Unicode" panose="020B0602030504020204" pitchFamily="34" charset="0"/>
              </a:rPr>
              <a:t>	</a:t>
            </a:r>
            <a:r>
              <a:rPr lang="zh-CN" altLang="en-US">
                <a:latin typeface="+mn-lt"/>
                <a:ea typeface="+mn-ea"/>
                <a:cs typeface="Lucida Sans Unicode" panose="020B0602030504020204" pitchFamily="34" charset="0"/>
              </a:rPr>
              <a:t>弹性系数</a:t>
            </a:r>
            <a:endParaRPr lang="en-US" altLang="zh-CN">
              <a:latin typeface="+mn-lt"/>
              <a:ea typeface="+mn-ea"/>
              <a:cs typeface="Lucida Sans Unicode" panose="020B0602030504020204" pitchFamily="34" charset="0"/>
            </a:endParaRPr>
          </a:p>
          <a:p>
            <a:pPr algn="l">
              <a:tabLst>
                <a:tab pos="449263" algn="l"/>
              </a:tabLst>
            </a:pPr>
            <a:r>
              <a:rPr lang="en-US" altLang="zh-CN" i="1" baseline="0">
                <a:latin typeface="+mn-lt"/>
                <a:ea typeface="+mn-ea"/>
                <a:cs typeface="Lucida Sans Unicode" panose="020B0602030504020204" pitchFamily="34" charset="0"/>
              </a:rPr>
              <a:t>m</a:t>
            </a:r>
            <a:r>
              <a:rPr lang="zh-CN" altLang="en-US" baseline="0">
                <a:latin typeface="+mn-lt"/>
                <a:ea typeface="+mn-ea"/>
                <a:cs typeface="Lucida Sans Unicode" panose="020B0602030504020204" pitchFamily="34" charset="0"/>
              </a:rPr>
              <a:t>：</a:t>
            </a:r>
            <a:r>
              <a:rPr lang="en-US" altLang="zh-CN" baseline="0">
                <a:latin typeface="+mn-lt"/>
                <a:ea typeface="+mn-ea"/>
                <a:cs typeface="Lucida Sans Unicode" panose="020B0602030504020204" pitchFamily="34" charset="0"/>
              </a:rPr>
              <a:t>	</a:t>
            </a:r>
            <a:r>
              <a:rPr lang="zh-CN" altLang="en-US">
                <a:latin typeface="+mn-lt"/>
                <a:ea typeface="+mn-ea"/>
                <a:cs typeface="Lucida Sans Unicode" panose="020B0602030504020204" pitchFamily="34" charset="0"/>
              </a:rPr>
              <a:t>原子质量</a:t>
            </a:r>
            <a:endParaRPr lang="en-US" altLang="zh-CN">
              <a:latin typeface="+mn-lt"/>
              <a:ea typeface="+mn-ea"/>
              <a:cs typeface="Lucida Sans Unicode" panose="020B0602030504020204" pitchFamily="34" charset="0"/>
            </a:endParaRPr>
          </a:p>
          <a:p>
            <a:pPr algn="l">
              <a:tabLst>
                <a:tab pos="449263" algn="l"/>
              </a:tabLst>
            </a:pPr>
            <a:r>
              <a:rPr lang="en-US" altLang="zh-CN" i="1" baseline="0">
                <a:latin typeface="+mn-lt"/>
                <a:ea typeface="+mn-ea"/>
                <a:cs typeface="Lucida Sans Unicode" panose="020B0602030504020204" pitchFamily="34" charset="0"/>
              </a:rPr>
              <a:t>c</a:t>
            </a:r>
            <a:r>
              <a:rPr lang="zh-CN" altLang="en-US" baseline="0">
                <a:latin typeface="+mn-lt"/>
                <a:ea typeface="+mn-ea"/>
                <a:cs typeface="Lucida Sans Unicode" panose="020B0602030504020204" pitchFamily="34" charset="0"/>
              </a:rPr>
              <a:t>：</a:t>
            </a:r>
            <a:r>
              <a:rPr lang="en-US" altLang="zh-CN" baseline="0">
                <a:latin typeface="+mn-lt"/>
                <a:ea typeface="+mn-ea"/>
                <a:cs typeface="Lucida Sans Unicode" panose="020B0602030504020204" pitchFamily="34" charset="0"/>
              </a:rPr>
              <a:t>	</a:t>
            </a:r>
            <a:r>
              <a:rPr lang="zh-CN" altLang="en-US">
                <a:latin typeface="+mn-lt"/>
                <a:ea typeface="+mn-ea"/>
                <a:cs typeface="Lucida Sans Unicode" panose="020B0602030504020204" pitchFamily="34" charset="0"/>
              </a:rPr>
              <a:t>光速</a:t>
            </a:r>
            <a:endParaRPr lang="zh-CN" altLang="en-US" i="1" baseline="0">
              <a:latin typeface="+mn-lt"/>
              <a:ea typeface="+mn-ea"/>
              <a:cs typeface="Lucida Sans Unicode" panose="020B0602030504020204" pitchFamily="34" charset="0"/>
            </a:endParaRPr>
          </a:p>
        </p:txBody>
      </p:sp>
      <p:pic>
        <p:nvPicPr>
          <p:cNvPr id="5" name="图形 4">
            <a:extLst>
              <a:ext uri="{FF2B5EF4-FFF2-40B4-BE49-F238E27FC236}">
                <a16:creationId xmlns:a16="http://schemas.microsoft.com/office/drawing/2014/main" id="{0E2B1A60-D4A4-FEF3-914A-D9FD71FD5C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13193" y="1234751"/>
            <a:ext cx="3314700" cy="8763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C7D4686-9CB9-D9FB-5AF9-51735C643720}"/>
              </a:ext>
            </a:extLst>
          </p:cNvPr>
          <p:cNvSpPr txBox="1"/>
          <p:nvPr/>
        </p:nvSpPr>
        <p:spPr>
          <a:xfrm>
            <a:off x="2613193" y="3811853"/>
            <a:ext cx="34371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777875">
              <a:tabLst>
                <a:tab pos="1882775" algn="l"/>
              </a:tabLst>
            </a:pPr>
            <a:r>
              <a:rPr lang="zh-CN" altLang="en-US" dirty="0">
                <a:latin typeface="+mn-lt"/>
                <a:ea typeface="+mn-ea"/>
              </a:rPr>
              <a:t>角频率（</a:t>
            </a:r>
            <a:r>
              <a:rPr lang="en-US" altLang="zh-CN" dirty="0">
                <a:latin typeface="+mn-lt"/>
                <a:ea typeface="+mn-ea"/>
              </a:rPr>
              <a:t>rad/s</a:t>
            </a:r>
            <a:r>
              <a:rPr lang="zh-CN" altLang="en-US" dirty="0">
                <a:latin typeface="+mn-lt"/>
                <a:ea typeface="+mn-ea"/>
              </a:rPr>
              <a:t>）：</a:t>
            </a:r>
            <a:r>
              <a:rPr lang="el-GR" altLang="zh-CN" i="1" baseline="0" dirty="0">
                <a:latin typeface="+mn-lt"/>
                <a:ea typeface="+mn-ea"/>
              </a:rPr>
              <a:t>ω</a:t>
            </a:r>
            <a:r>
              <a:rPr lang="en-US" altLang="zh-CN" baseline="0" dirty="0">
                <a:latin typeface="+mn-lt"/>
                <a:ea typeface="+mn-ea"/>
              </a:rPr>
              <a:t> = (</a:t>
            </a:r>
            <a:r>
              <a:rPr lang="en-US" altLang="zh-CN" i="1" baseline="0" dirty="0">
                <a:latin typeface="+mn-lt"/>
                <a:ea typeface="+mn-ea"/>
              </a:rPr>
              <a:t>k</a:t>
            </a:r>
            <a:r>
              <a:rPr lang="en-US" altLang="zh-CN" baseline="0" dirty="0">
                <a:latin typeface="+mn-lt"/>
                <a:ea typeface="+mn-ea"/>
              </a:rPr>
              <a:t>/</a:t>
            </a:r>
            <a:r>
              <a:rPr lang="en-US" altLang="zh-CN" i="1" baseline="0" dirty="0">
                <a:latin typeface="+mn-lt"/>
                <a:ea typeface="+mn-ea"/>
              </a:rPr>
              <a:t>m</a:t>
            </a:r>
            <a:r>
              <a:rPr lang="en-US" altLang="zh-CN" baseline="0" dirty="0">
                <a:latin typeface="+mn-lt"/>
                <a:ea typeface="+mn-ea"/>
              </a:rPr>
              <a:t>)</a:t>
            </a:r>
            <a:r>
              <a:rPr lang="en-US" altLang="zh-CN" baseline="30000" dirty="0">
                <a:latin typeface="+mn-lt"/>
                <a:ea typeface="+mn-ea"/>
              </a:rPr>
              <a:t>1/2</a:t>
            </a:r>
            <a:endParaRPr lang="en-US" altLang="zh-CN" dirty="0">
              <a:latin typeface="+mn-lt"/>
              <a:ea typeface="+mn-ea"/>
            </a:endParaRPr>
          </a:p>
          <a:p>
            <a:pPr algn="l" defTabSz="777875">
              <a:tabLst>
                <a:tab pos="1882775" algn="l"/>
              </a:tabLst>
            </a:pPr>
            <a:r>
              <a:rPr lang="zh-CN" altLang="en-US" dirty="0">
                <a:latin typeface="+mn-lt"/>
                <a:ea typeface="+mn-ea"/>
              </a:rPr>
              <a:t>频率（</a:t>
            </a:r>
            <a:r>
              <a:rPr lang="en-US" altLang="zh-CN" dirty="0">
                <a:latin typeface="+mn-lt"/>
                <a:ea typeface="+mn-ea"/>
              </a:rPr>
              <a:t>Hz</a:t>
            </a:r>
            <a:r>
              <a:rPr lang="zh-CN" altLang="en-US" dirty="0">
                <a:latin typeface="+mn-lt"/>
                <a:ea typeface="+mn-ea"/>
              </a:rPr>
              <a:t>）：</a:t>
            </a:r>
            <a:r>
              <a:rPr lang="en-US" altLang="zh-CN" dirty="0">
                <a:latin typeface="+mn-lt"/>
                <a:ea typeface="+mn-ea"/>
              </a:rPr>
              <a:t>	</a:t>
            </a:r>
            <a:r>
              <a:rPr lang="en-US" altLang="zh-CN" i="1" dirty="0">
                <a:latin typeface="+mn-lt"/>
                <a:ea typeface="+mn-ea"/>
              </a:rPr>
              <a:t>f</a:t>
            </a:r>
            <a:r>
              <a:rPr lang="en-US" altLang="zh-CN" dirty="0">
                <a:latin typeface="+mn-lt"/>
                <a:ea typeface="+mn-ea"/>
              </a:rPr>
              <a:t> = 2</a:t>
            </a:r>
            <a:r>
              <a:rPr lang="el-GR" altLang="zh-CN" dirty="0">
                <a:latin typeface="+mn-lt"/>
                <a:ea typeface="+mn-ea"/>
              </a:rPr>
              <a:t>π</a:t>
            </a:r>
            <a:r>
              <a:rPr lang="en-US" altLang="zh-CN" dirty="0">
                <a:latin typeface="+mn-lt"/>
                <a:ea typeface="+mn-ea"/>
              </a:rPr>
              <a:t>/</a:t>
            </a:r>
            <a:r>
              <a:rPr lang="el-GR" altLang="zh-CN" i="1" dirty="0">
                <a:latin typeface="+mn-lt"/>
                <a:ea typeface="+mn-ea"/>
              </a:rPr>
              <a:t>ω</a:t>
            </a:r>
            <a:endParaRPr lang="en-US" altLang="zh-CN" i="1" dirty="0">
              <a:latin typeface="+mn-lt"/>
              <a:ea typeface="+mn-ea"/>
            </a:endParaRPr>
          </a:p>
          <a:p>
            <a:pPr algn="l" defTabSz="777875">
              <a:tabLst>
                <a:tab pos="1882775" algn="l"/>
              </a:tabLst>
            </a:pPr>
            <a:r>
              <a:rPr lang="zh-CN" altLang="en-US" dirty="0">
                <a:latin typeface="+mn-lt"/>
                <a:ea typeface="+mn-ea"/>
              </a:rPr>
              <a:t>波长（</a:t>
            </a:r>
            <a:r>
              <a:rPr lang="en-US" altLang="zh-CN" dirty="0">
                <a:latin typeface="+mn-lt"/>
                <a:ea typeface="+mn-ea"/>
              </a:rPr>
              <a:t>nm</a:t>
            </a:r>
            <a:r>
              <a:rPr lang="zh-CN" altLang="en-US" dirty="0">
                <a:latin typeface="+mn-lt"/>
                <a:ea typeface="+mn-ea"/>
              </a:rPr>
              <a:t>）：</a:t>
            </a:r>
            <a:r>
              <a:rPr lang="en-US" altLang="zh-CN" dirty="0">
                <a:latin typeface="+mn-lt"/>
                <a:ea typeface="+mn-ea"/>
              </a:rPr>
              <a:t>	</a:t>
            </a:r>
            <a:r>
              <a:rPr lang="el-GR" altLang="zh-CN" i="1" dirty="0">
                <a:latin typeface="+mn-lt"/>
                <a:ea typeface="+mn-ea"/>
              </a:rPr>
              <a:t>λ</a:t>
            </a:r>
            <a:r>
              <a:rPr lang="en-US" altLang="zh-CN" dirty="0">
                <a:latin typeface="+mn-lt"/>
                <a:ea typeface="+mn-ea"/>
              </a:rPr>
              <a:t> = </a:t>
            </a:r>
            <a:r>
              <a:rPr lang="en-US" altLang="zh-CN" i="1" dirty="0">
                <a:latin typeface="+mn-lt"/>
                <a:ea typeface="+mn-ea"/>
              </a:rPr>
              <a:t>c</a:t>
            </a:r>
            <a:r>
              <a:rPr lang="en-US" altLang="zh-CN" dirty="0">
                <a:latin typeface="+mn-lt"/>
                <a:ea typeface="+mn-ea"/>
              </a:rPr>
              <a:t>/</a:t>
            </a:r>
            <a:r>
              <a:rPr lang="en-US" altLang="zh-CN" i="1" dirty="0">
                <a:latin typeface="+mn-lt"/>
                <a:ea typeface="+mn-ea"/>
              </a:rPr>
              <a:t>f</a:t>
            </a:r>
            <a:endParaRPr lang="en-US" altLang="zh-CN" dirty="0">
              <a:latin typeface="+mn-lt"/>
              <a:ea typeface="+mn-ea"/>
            </a:endParaRPr>
          </a:p>
          <a:p>
            <a:pPr algn="l" defTabSz="777875">
              <a:tabLst>
                <a:tab pos="1882775" algn="l"/>
              </a:tabLst>
            </a:pPr>
            <a:r>
              <a:rPr lang="zh-CN" altLang="en-US" dirty="0">
                <a:latin typeface="+mn-lt"/>
                <a:ea typeface="+mn-ea"/>
              </a:rPr>
              <a:t>波数（</a:t>
            </a:r>
            <a:r>
              <a:rPr lang="en-US" altLang="zh-CN" dirty="0">
                <a:latin typeface="+mn-lt"/>
                <a:ea typeface="+mn-ea"/>
              </a:rPr>
              <a:t>cm</a:t>
            </a:r>
            <a:r>
              <a:rPr lang="en-US" altLang="zh-CN" baseline="30000" dirty="0">
                <a:latin typeface="+mn-lt"/>
                <a:ea typeface="+mn-ea"/>
              </a:rPr>
              <a:t>−1</a:t>
            </a:r>
            <a:r>
              <a:rPr lang="zh-CN" altLang="en-US" dirty="0">
                <a:latin typeface="+mn-lt"/>
                <a:ea typeface="+mn-ea"/>
              </a:rPr>
              <a:t>）：</a:t>
            </a:r>
            <a:r>
              <a:rPr lang="en-US" altLang="zh-CN" dirty="0">
                <a:latin typeface="+mn-lt"/>
                <a:ea typeface="+mn-ea"/>
              </a:rPr>
              <a:t>	</a:t>
            </a:r>
            <a:r>
              <a:rPr lang="el-GR" altLang="zh-CN" i="1" dirty="0">
                <a:latin typeface="+mn-lt"/>
                <a:ea typeface="+mn-ea"/>
              </a:rPr>
              <a:t>ν</a:t>
            </a:r>
            <a:r>
              <a:rPr lang="en-US" altLang="zh-CN" dirty="0">
                <a:latin typeface="+mn-lt"/>
                <a:ea typeface="+mn-ea"/>
              </a:rPr>
              <a:t> = </a:t>
            </a:r>
            <a:r>
              <a:rPr lang="el-GR" altLang="zh-CN" i="1" dirty="0">
                <a:latin typeface="+mn-lt"/>
                <a:ea typeface="+mn-ea"/>
              </a:rPr>
              <a:t>λ</a:t>
            </a:r>
            <a:r>
              <a:rPr lang="el-GR" altLang="zh-CN" baseline="30000" dirty="0">
                <a:latin typeface="+mn-lt"/>
                <a:ea typeface="+mn-ea"/>
              </a:rPr>
              <a:t>−</a:t>
            </a:r>
            <a:r>
              <a:rPr lang="en-US" altLang="zh-CN" baseline="30000" dirty="0">
                <a:latin typeface="+mn-lt"/>
                <a:ea typeface="+mn-ea"/>
              </a:rPr>
              <a:t>1</a:t>
            </a:r>
            <a:endParaRPr lang="zh-CN" altLang="en-US" i="1" baseline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912921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AF622779-979E-5B8D-0702-E50277E19631}"/>
              </a:ext>
            </a:extLst>
          </p:cNvPr>
          <p:cNvSpPr txBox="1"/>
          <p:nvPr/>
        </p:nvSpPr>
        <p:spPr>
          <a:xfrm>
            <a:off x="470263" y="276502"/>
            <a:ext cx="5125865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zh-CN" altLang="en-US" baseline="0" dirty="0">
                <a:latin typeface="+mn-lt"/>
                <a:ea typeface="+mn-ea"/>
              </a:rPr>
              <a:t>实验安排：</a:t>
            </a:r>
            <a:endParaRPr lang="en-US" altLang="zh-CN" baseline="0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</a:rPr>
              <a:t>样品：聚氧化乙烯</a:t>
            </a:r>
            <a:endParaRPr lang="en-US" altLang="zh-CN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baseline="0" dirty="0">
                <a:latin typeface="+mn-lt"/>
                <a:ea typeface="+mn-ea"/>
              </a:rPr>
              <a:t>共</a:t>
            </a:r>
            <a:r>
              <a:rPr lang="en-US" altLang="zh-CN" baseline="0" dirty="0">
                <a:latin typeface="+mn-lt"/>
                <a:ea typeface="+mn-ea"/>
              </a:rPr>
              <a:t>3</a:t>
            </a:r>
            <a:r>
              <a:rPr lang="zh-CN" altLang="en-US" baseline="0" dirty="0">
                <a:latin typeface="+mn-lt"/>
                <a:ea typeface="+mn-ea"/>
              </a:rPr>
              <a:t>台仪器，每组再分为</a:t>
            </a:r>
            <a:r>
              <a:rPr lang="en-US" altLang="zh-CN" baseline="0" dirty="0">
                <a:latin typeface="+mn-lt"/>
                <a:ea typeface="+mn-ea"/>
              </a:rPr>
              <a:t>3</a:t>
            </a:r>
            <a:r>
              <a:rPr lang="zh-CN" altLang="en-US" baseline="0" dirty="0">
                <a:latin typeface="+mn-lt"/>
                <a:ea typeface="+mn-ea"/>
              </a:rPr>
              <a:t>小组（约</a:t>
            </a:r>
            <a:r>
              <a:rPr lang="en-US" altLang="zh-CN" baseline="0" dirty="0">
                <a:latin typeface="+mn-lt"/>
                <a:ea typeface="+mn-ea"/>
              </a:rPr>
              <a:t>3</a:t>
            </a:r>
            <a:r>
              <a:rPr lang="zh-CN" altLang="en-US" baseline="0" dirty="0">
                <a:latin typeface="+mn-lt"/>
                <a:ea typeface="+mn-ea"/>
              </a:rPr>
              <a:t>人一组）</a:t>
            </a:r>
            <a:endParaRPr lang="en-US" altLang="zh-CN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</a:rPr>
              <a:t>每个小组合作制样和测试，每人独立完成报告</a:t>
            </a:r>
            <a:endParaRPr lang="en-US" altLang="zh-CN" dirty="0">
              <a:latin typeface="+mn-lt"/>
              <a:ea typeface="+mn-ea"/>
            </a:endParaRPr>
          </a:p>
        </p:txBody>
      </p:sp>
      <p:pic>
        <p:nvPicPr>
          <p:cNvPr id="15361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654E5BA8-F806-5196-C1C4-0C53BD5BA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171" y="3649513"/>
            <a:ext cx="28003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83B5C20E-F364-916C-795C-62626A61FC29}"/>
              </a:ext>
            </a:extLst>
          </p:cNvPr>
          <p:cNvSpPr/>
          <p:nvPr/>
        </p:nvSpPr>
        <p:spPr>
          <a:xfrm>
            <a:off x="1247503" y="4957354"/>
            <a:ext cx="875211" cy="215537"/>
          </a:xfrm>
          <a:prstGeom prst="ellips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0068FD0B-5D72-E252-145B-D51DEF95D804}"/>
              </a:ext>
            </a:extLst>
          </p:cNvPr>
          <p:cNvSpPr txBox="1"/>
          <p:nvPr/>
        </p:nvSpPr>
        <p:spPr>
          <a:xfrm>
            <a:off x="2122714" y="4844900"/>
            <a:ext cx="1986441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Major/minor ticks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02C3EB8-8C70-8160-ECB5-1EFDEEB52B3D}"/>
              </a:ext>
            </a:extLst>
          </p:cNvPr>
          <p:cNvSpPr/>
          <p:nvPr/>
        </p:nvSpPr>
        <p:spPr>
          <a:xfrm>
            <a:off x="1201783" y="5061857"/>
            <a:ext cx="803366" cy="261257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BD5917A-DB45-1EF6-CD94-1F2208E60EAC}"/>
              </a:ext>
            </a:extLst>
          </p:cNvPr>
          <p:cNvSpPr txBox="1"/>
          <p:nvPr/>
        </p:nvSpPr>
        <p:spPr>
          <a:xfrm>
            <a:off x="2029431" y="5009164"/>
            <a:ext cx="1229824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Tick labels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A62B53E7-6BE1-502C-7D01-79FFA85EA038}"/>
              </a:ext>
            </a:extLst>
          </p:cNvPr>
          <p:cNvSpPr/>
          <p:nvPr/>
        </p:nvSpPr>
        <p:spPr>
          <a:xfrm>
            <a:off x="555171" y="3794760"/>
            <a:ext cx="378823" cy="1050140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5695C4F-581E-EE3D-6666-82E70A1F3AEF}"/>
              </a:ext>
            </a:extLst>
          </p:cNvPr>
          <p:cNvSpPr txBox="1"/>
          <p:nvPr/>
        </p:nvSpPr>
        <p:spPr>
          <a:xfrm>
            <a:off x="378823" y="3474720"/>
            <a:ext cx="1141659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Axis label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92026395-F14E-A622-C0DF-A3412495609D}"/>
              </a:ext>
            </a:extLst>
          </p:cNvPr>
          <p:cNvSpPr/>
          <p:nvPr/>
        </p:nvSpPr>
        <p:spPr>
          <a:xfrm>
            <a:off x="2449286" y="3696789"/>
            <a:ext cx="906235" cy="707086"/>
          </a:xfrm>
          <a:prstGeom prst="ellips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4A6188A-46DC-3A71-C333-99457A65928B}"/>
              </a:ext>
            </a:extLst>
          </p:cNvPr>
          <p:cNvSpPr txBox="1"/>
          <p:nvPr/>
        </p:nvSpPr>
        <p:spPr>
          <a:xfrm>
            <a:off x="3488629" y="3788841"/>
            <a:ext cx="93647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Legend</a:t>
            </a:r>
            <a:endParaRPr lang="zh-CN" altLang="en-US" baseline="0" dirty="0">
              <a:latin typeface="+mn-lt"/>
              <a:ea typeface="+mn-ea"/>
            </a:endParaRP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473207FD-04CB-A19D-02D2-1F943A41FB71}"/>
              </a:ext>
            </a:extLst>
          </p:cNvPr>
          <p:cNvCxnSpPr/>
          <p:nvPr/>
        </p:nvCxnSpPr>
        <p:spPr>
          <a:xfrm flipH="1">
            <a:off x="1789611" y="3429000"/>
            <a:ext cx="239820" cy="3598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2D64E5BE-BF7D-C26B-B40F-41CD5F73298A}"/>
              </a:ext>
            </a:extLst>
          </p:cNvPr>
          <p:cNvSpPr txBox="1"/>
          <p:nvPr/>
        </p:nvSpPr>
        <p:spPr>
          <a:xfrm>
            <a:off x="2054627" y="3238840"/>
            <a:ext cx="17205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Common prop.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97164CB7-DC52-97D2-AFD0-8D1AE4C1321E}"/>
              </a:ext>
            </a:extLst>
          </p:cNvPr>
          <p:cNvSpPr/>
          <p:nvPr/>
        </p:nvSpPr>
        <p:spPr>
          <a:xfrm>
            <a:off x="653143" y="5486400"/>
            <a:ext cx="2800350" cy="605698"/>
          </a:xfrm>
          <a:prstGeom prst="round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59EC399D-8333-09B6-51A6-27D5956E2747}"/>
              </a:ext>
            </a:extLst>
          </p:cNvPr>
          <p:cNvSpPr txBox="1"/>
          <p:nvPr/>
        </p:nvSpPr>
        <p:spPr>
          <a:xfrm>
            <a:off x="3670663" y="5747657"/>
            <a:ext cx="979755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Caption</a:t>
            </a:r>
            <a:endParaRPr lang="zh-CN" altLang="en-US" baseline="0" dirty="0">
              <a:latin typeface="+mn-lt"/>
              <a:ea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226E826-D867-7C64-3708-EC86DD3F54AA}"/>
              </a:ext>
            </a:extLst>
          </p:cNvPr>
          <p:cNvSpPr txBox="1"/>
          <p:nvPr/>
        </p:nvSpPr>
        <p:spPr>
          <a:xfrm>
            <a:off x="470263" y="1504728"/>
            <a:ext cx="4803373" cy="16927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zh-CN" altLang="en-US" dirty="0">
                <a:latin typeface="+mn-lt"/>
                <a:ea typeface="+mn-ea"/>
              </a:rPr>
              <a:t>实验报告：</a:t>
            </a:r>
            <a:endParaRPr lang="en-US" altLang="zh-CN" baseline="0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</a:rPr>
              <a:t>图谱需保存数据，作图粘贴在实验报告上</a:t>
            </a:r>
            <a:endParaRPr lang="en-US" altLang="zh-CN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dirty="0">
                <a:latin typeface="+mn-lt"/>
                <a:ea typeface="+mn-ea"/>
              </a:rPr>
              <a:t>实验报告需要区分：操作记录 </a:t>
            </a:r>
            <a:r>
              <a:rPr lang="en-US" altLang="zh-CN" dirty="0">
                <a:latin typeface="+mn-lt"/>
                <a:ea typeface="+mn-ea"/>
              </a:rPr>
              <a:t>vs </a:t>
            </a:r>
            <a:r>
              <a:rPr lang="zh-CN" altLang="en-US" dirty="0">
                <a:latin typeface="+mn-lt"/>
                <a:ea typeface="+mn-ea"/>
              </a:rPr>
              <a:t>观察记录</a:t>
            </a:r>
            <a:br>
              <a:rPr lang="en-US" altLang="zh-CN" dirty="0">
                <a:latin typeface="+mn-lt"/>
                <a:ea typeface="+mn-ea"/>
              </a:rPr>
            </a:br>
            <a:r>
              <a:rPr lang="zh-CN" altLang="en-US" sz="1600" dirty="0">
                <a:latin typeface="+mn-lt"/>
                <a:ea typeface="+mn-ea"/>
              </a:rPr>
              <a:t>操作记录：你实际做的事，按时间先后次序</a:t>
            </a:r>
            <a:br>
              <a:rPr lang="en-US" altLang="zh-CN" sz="1600" dirty="0">
                <a:latin typeface="+mn-lt"/>
                <a:ea typeface="+mn-ea"/>
              </a:rPr>
            </a:br>
            <a:r>
              <a:rPr lang="zh-CN" altLang="en-US" sz="1600" dirty="0">
                <a:latin typeface="+mn-lt"/>
                <a:ea typeface="+mn-ea"/>
              </a:rPr>
              <a:t>观察记录：解读实验结果需要考虑的现象</a:t>
            </a:r>
            <a:endParaRPr lang="en-US" altLang="zh-CN" sz="1600" dirty="0">
              <a:latin typeface="+mn-lt"/>
              <a:ea typeface="+mn-ea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zh-CN" altLang="en-US" baseline="0" dirty="0">
                <a:latin typeface="+mn-lt"/>
                <a:ea typeface="+mn-ea"/>
              </a:rPr>
              <a:t>科学作图规范</a:t>
            </a:r>
          </a:p>
        </p:txBody>
      </p:sp>
    </p:spTree>
    <p:extLst>
      <p:ext uri="{BB962C8B-B14F-4D97-AF65-F5344CB8AC3E}">
        <p14:creationId xmlns:p14="http://schemas.microsoft.com/office/powerpoint/2010/main" val="111746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4" grpId="0" animBg="1"/>
      <p:bldP spid="15" grpId="0" animBg="1"/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9BE3BA-4525-FF67-6612-0995A8B09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分子振动</a:t>
            </a:r>
          </a:p>
        </p:txBody>
      </p:sp>
      <p:pic>
        <p:nvPicPr>
          <p:cNvPr id="2049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C69C4346-E560-5138-F823-170514F77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4" y="1071562"/>
            <a:ext cx="4533900" cy="26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upled oscillators on Vimeo 2022-05-29 15_16">
            <a:hlinkClick r:id="" action="ppaction://media"/>
            <a:extLst>
              <a:ext uri="{FF2B5EF4-FFF2-40B4-BE49-F238E27FC236}">
                <a16:creationId xmlns:a16="http://schemas.microsoft.com/office/drawing/2014/main" id="{19741E5B-C9AE-5F82-B2B4-8738F051A7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54034" y="876300"/>
            <a:ext cx="4064000" cy="3048000"/>
          </a:xfrm>
          <a:prstGeom prst="rect">
            <a:avLst/>
          </a:prstGeom>
        </p:spPr>
      </p:pic>
      <p:pic>
        <p:nvPicPr>
          <p:cNvPr id="5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F181621E-DDC4-C042-AC65-6F7D8BC5A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97" y="3924299"/>
            <a:ext cx="30765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110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5A0F37A6-5AE1-4B3F-57D3-FC018BA819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分子振动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26B263DA-BC41-4322-AD8C-1B362A1D173E}"/>
              </a:ext>
            </a:extLst>
          </p:cNvPr>
          <p:cNvGrpSpPr/>
          <p:nvPr/>
        </p:nvGrpSpPr>
        <p:grpSpPr>
          <a:xfrm>
            <a:off x="1571625" y="1622166"/>
            <a:ext cx="6000751" cy="3613669"/>
            <a:chOff x="643739" y="1537201"/>
            <a:chExt cx="6000751" cy="3613669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0E51948D-893F-48AE-9806-319BA4D7531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40" y="1537201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F596ABD-7717-49D2-ACF9-3151532E3C77}"/>
                </a:ext>
              </a:extLst>
            </p:cNvPr>
            <p:cNvSpPr txBox="1"/>
            <p:nvPr/>
          </p:nvSpPr>
          <p:spPr>
            <a:xfrm>
              <a:off x="1091079" y="2971163"/>
              <a:ext cx="11055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+mn-lt"/>
                  <a:ea typeface="+mn-ea"/>
                </a:rPr>
                <a:t>对称伸缩</a:t>
              </a:r>
              <a:endParaRPr lang="zh-CN" altLang="en-US" baseline="0">
                <a:latin typeface="+mn-lt"/>
                <a:ea typeface="+mn-ea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6CEBEFB9-2B0A-4AB4-A214-CBB96FBCE93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990" y="1537201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7559A572-897A-480E-BA66-84B58BCED90F}"/>
                </a:ext>
              </a:extLst>
            </p:cNvPr>
            <p:cNvSpPr txBox="1"/>
            <p:nvPr/>
          </p:nvSpPr>
          <p:spPr>
            <a:xfrm>
              <a:off x="2954783" y="2971163"/>
              <a:ext cx="13786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+mn-lt"/>
                  <a:ea typeface="+mn-ea"/>
                </a:rPr>
                <a:t>不对称伸缩</a:t>
              </a:r>
              <a:endParaRPr lang="zh-CN" altLang="en-US" baseline="0">
                <a:latin typeface="+mn-lt"/>
                <a:ea typeface="+mn-ea"/>
              </a:endParaRPr>
            </a:p>
          </p:txBody>
        </p:sp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397CC64-79ED-49AA-8109-47DBCB8F54A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739" y="3334064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BF529071-ED00-4248-8897-8AADD3F00C52}"/>
                </a:ext>
              </a:extLst>
            </p:cNvPr>
            <p:cNvSpPr txBox="1"/>
            <p:nvPr/>
          </p:nvSpPr>
          <p:spPr>
            <a:xfrm>
              <a:off x="1091079" y="4762814"/>
              <a:ext cx="10973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+mn-lt"/>
                  <a:ea typeface="+mn-ea"/>
                </a:rPr>
                <a:t>平面剪式</a:t>
              </a:r>
              <a:endParaRPr lang="zh-CN" altLang="en-US" baseline="0">
                <a:latin typeface="+mn-lt"/>
                <a:ea typeface="+mn-ea"/>
              </a:endParaRPr>
            </a:p>
          </p:txBody>
        </p:sp>
        <p:pic>
          <p:nvPicPr>
            <p:cNvPr id="1032" name="Picture 8">
              <a:extLst>
                <a:ext uri="{FF2B5EF4-FFF2-40B4-BE49-F238E27FC236}">
                  <a16:creationId xmlns:a16="http://schemas.microsoft.com/office/drawing/2014/main" id="{8ED16373-7762-4C23-B8C6-30F70B7CB9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3990" y="3335283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CAAF3E29-5FC1-4218-9CEC-48B26EDD2E3D}"/>
                </a:ext>
              </a:extLst>
            </p:cNvPr>
            <p:cNvSpPr txBox="1"/>
            <p:nvPr/>
          </p:nvSpPr>
          <p:spPr>
            <a:xfrm>
              <a:off x="3071331" y="4781538"/>
              <a:ext cx="11455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>
                  <a:latin typeface="+mn-lt"/>
                  <a:ea typeface="+mn-ea"/>
                </a:rPr>
                <a:t>平面摆动</a:t>
              </a:r>
              <a:endParaRPr lang="zh-CN" altLang="en-US" baseline="0">
                <a:latin typeface="+mn-lt"/>
                <a:ea typeface="+mn-ea"/>
              </a:endParaRPr>
            </a:p>
          </p:txBody>
        </p:sp>
        <p:pic>
          <p:nvPicPr>
            <p:cNvPr id="1034" name="Picture 10">
              <a:extLst>
                <a:ext uri="{FF2B5EF4-FFF2-40B4-BE49-F238E27FC236}">
                  <a16:creationId xmlns:a16="http://schemas.microsoft.com/office/drawing/2014/main" id="{F211CAE4-A7F0-46FD-9345-94F793EE3E76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240" y="1537201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A990EF6D-3313-436F-A06E-136C2C5ED6F8}"/>
                </a:ext>
              </a:extLst>
            </p:cNvPr>
            <p:cNvSpPr txBox="1"/>
            <p:nvPr/>
          </p:nvSpPr>
          <p:spPr>
            <a:xfrm>
              <a:off x="4955032" y="2965951"/>
              <a:ext cx="13786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aseline="0">
                  <a:latin typeface="+mn-lt"/>
                  <a:ea typeface="+mn-ea"/>
                </a:rPr>
                <a:t>非平面摇摆</a:t>
              </a:r>
            </a:p>
          </p:txBody>
        </p:sp>
        <p:pic>
          <p:nvPicPr>
            <p:cNvPr id="1036" name="Picture 12">
              <a:extLst>
                <a:ext uri="{FF2B5EF4-FFF2-40B4-BE49-F238E27FC236}">
                  <a16:creationId xmlns:a16="http://schemas.microsoft.com/office/drawing/2014/main" id="{25DAA2EE-7954-4D28-ADCD-18E6CBB258E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4240" y="3334064"/>
              <a:ext cx="2000250" cy="1428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本框 14">
              <a:extLst>
                <a:ext uri="{FF2B5EF4-FFF2-40B4-BE49-F238E27FC236}">
                  <a16:creationId xmlns:a16="http://schemas.microsoft.com/office/drawing/2014/main" id="{539678EE-76CE-4E92-9B38-29802990B562}"/>
                </a:ext>
              </a:extLst>
            </p:cNvPr>
            <p:cNvSpPr txBox="1"/>
            <p:nvPr/>
          </p:nvSpPr>
          <p:spPr>
            <a:xfrm>
              <a:off x="4941868" y="4781538"/>
              <a:ext cx="14049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baseline="0">
                  <a:latin typeface="+mn-lt"/>
                  <a:ea typeface="+mn-ea"/>
                </a:rPr>
                <a:t>非平面</a:t>
              </a:r>
              <a:r>
                <a:rPr lang="zh-CN" altLang="en-US">
                  <a:latin typeface="+mn-lt"/>
                  <a:ea typeface="+mn-ea"/>
                </a:rPr>
                <a:t>扭转</a:t>
              </a:r>
              <a:endParaRPr lang="zh-CN" altLang="en-US" baseline="0">
                <a:latin typeface="+mn-lt"/>
                <a:ea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806541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FB26EF0-5C81-43C1-A22A-85FFF023A0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5769"/>
            <a:ext cx="9144000" cy="54664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B839A8B-B685-F490-41CD-787A137F7B60}"/>
              </a:ext>
            </a:extLst>
          </p:cNvPr>
          <p:cNvSpPr txBox="1"/>
          <p:nvPr/>
        </p:nvSpPr>
        <p:spPr>
          <a:xfrm>
            <a:off x="0" y="6159136"/>
            <a:ext cx="4572000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100" b="0" i="0">
                <a:solidFill>
                  <a:srgbClr val="222222"/>
                </a:solidFill>
                <a:effectLst/>
                <a:latin typeface="-apple-system"/>
              </a:rPr>
              <a:t>Lee, J., Crampton, K.T., Tallarida, N. et al. Visualizing vibrational normal modes of a single molecule with atomically confined light. Nature 568, 78–82 (2019).</a:t>
            </a:r>
            <a:endParaRPr lang="zh-CN" altLang="en-US" sz="11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C4FCF85D-0F35-F7FD-DF00-E8E34205D9E1}"/>
              </a:ext>
            </a:extLst>
          </p:cNvPr>
          <p:cNvSpPr txBox="1"/>
          <p:nvPr/>
        </p:nvSpPr>
        <p:spPr>
          <a:xfrm>
            <a:off x="0" y="326437"/>
            <a:ext cx="302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baseline="0" dirty="0">
                <a:latin typeface="+mn-lt"/>
                <a:ea typeface="+mn-ea"/>
              </a:rPr>
              <a:t>Co(II)-tetraphenyl porphyrin</a:t>
            </a:r>
            <a:endParaRPr lang="zh-CN" altLang="en-US" baseline="0" dirty="0"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870743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08B7FAD4-1E2B-C114-9914-519DA616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91" y="1055087"/>
            <a:ext cx="6841617" cy="1904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E4019061-2F06-4741-AFFF-4344F2CD0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91" y="3132057"/>
            <a:ext cx="6039395" cy="3509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477321B-7287-88B7-0864-51ADC5BB7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</p:spTree>
    <p:extLst>
      <p:ext uri="{BB962C8B-B14F-4D97-AF65-F5344CB8AC3E}">
        <p14:creationId xmlns:p14="http://schemas.microsoft.com/office/powerpoint/2010/main" val="3615530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08B7FAD4-1E2B-C114-9914-519DA616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762141"/>
            <a:ext cx="6366129" cy="17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28BC319-010D-543F-61E2-1D3C3FB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</p:spTree>
    <p:extLst>
      <p:ext uri="{BB962C8B-B14F-4D97-AF65-F5344CB8AC3E}">
        <p14:creationId xmlns:p14="http://schemas.microsoft.com/office/powerpoint/2010/main" val="6764077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08B7FAD4-1E2B-C114-9914-519DA616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762141"/>
            <a:ext cx="6366129" cy="17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屏幕录制 3">
            <a:hlinkClick r:id="" action="ppaction://media"/>
            <a:extLst>
              <a:ext uri="{FF2B5EF4-FFF2-40B4-BE49-F238E27FC236}">
                <a16:creationId xmlns:a16="http://schemas.microsoft.com/office/drawing/2014/main" id="{87670435-44F8-C14C-878D-714B53C1CD9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888.3"/>
                  <p14:bmkLst>
                    <p14:bmk name="书签 1" time="22108.9554"/>
                    <p14:bmk name="书签 2" time="37252.0755"/>
                    <p14:bmk name="书签 3" time="89041.5465"/>
                    <p14:bmk name="书签 4" time="130533.6957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37131" y="2534074"/>
            <a:ext cx="5195389" cy="3889162"/>
          </a:xfrm>
          <a:prstGeom prst="rect">
            <a:avLst/>
          </a:prstGeom>
        </p:spPr>
      </p:pic>
      <p:pic>
        <p:nvPicPr>
          <p:cNvPr id="7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30AAA4FC-A96A-2D35-22D6-84A35217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054641"/>
            <a:ext cx="2589748" cy="21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28BC319-010D-543F-61E2-1D3C3FB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</p:spTree>
    <p:extLst>
      <p:ext uri="{BB962C8B-B14F-4D97-AF65-F5344CB8AC3E}">
        <p14:creationId xmlns:p14="http://schemas.microsoft.com/office/powerpoint/2010/main" val="4202283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27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08B7FAD4-1E2B-C114-9914-519DA6163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59" y="762141"/>
            <a:ext cx="6366129" cy="17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" descr="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墨迹绘图&#10;">
            <a:extLst>
              <a:ext uri="{FF2B5EF4-FFF2-40B4-BE49-F238E27FC236}">
                <a16:creationId xmlns:a16="http://schemas.microsoft.com/office/drawing/2014/main" id="{30AAA4FC-A96A-2D35-22D6-84A35217D9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" y="4054641"/>
            <a:ext cx="2589748" cy="2116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28BC319-010D-543F-61E2-1D3C3FB51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红外吸收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664D7B2F-F85C-81C7-1C02-D462A3A28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505" b="62667"/>
          <a:stretch/>
        </p:blipFill>
        <p:spPr bwMode="auto">
          <a:xfrm>
            <a:off x="3359167" y="2702268"/>
            <a:ext cx="5376401" cy="139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41E42EBC-46F9-2AAF-29BC-D83C6B4F2D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218"/>
          <a:stretch/>
        </p:blipFill>
        <p:spPr bwMode="auto">
          <a:xfrm>
            <a:off x="5049922" y="4033793"/>
            <a:ext cx="2771639" cy="1191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0135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橙色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自定义 1">
      <a:majorFont>
        <a:latin typeface="Segoe UI Black"/>
        <a:ea typeface="汉仪旗黑-95W"/>
        <a:cs typeface=""/>
      </a:majorFont>
      <a:minorFont>
        <a:latin typeface="Segoe UI"/>
        <a:ea typeface="汉仪旗黑-60S"/>
        <a:cs typeface=""/>
      </a:minorFont>
    </a:fontScheme>
    <a:fmtScheme name="细微固体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spDef>
    <a:lnDef>
      <a:spPr/>
      <a:bodyPr/>
      <a:lstStyle/>
      <a:style>
        <a:lnRef idx="2">
          <a:schemeClr val="dk1"/>
        </a:lnRef>
        <a:fillRef idx="0">
          <a:schemeClr val="dk1"/>
        </a:fillRef>
        <a:effectRef idx="1">
          <a:schemeClr val="dk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baseline="0" dirty="0">
            <a:latin typeface="+mn-lt"/>
            <a:ea typeface="+mn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CUT_汉仪Myriad可加页码2.pot  -  兼容性模式" id="{83ADDAA7-B405-4F7F-8DDF-397B2472D2E8}" vid="{9EA5AE85-77BA-4C16-A16D-D19F0628B0C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SCUT_汉仪SegoeUI可加页码2</Template>
  <TotalTime>147</TotalTime>
  <Words>369</Words>
  <Application>Microsoft Office PowerPoint</Application>
  <PresentationFormat>全屏显示(4:3)</PresentationFormat>
  <Paragraphs>72</Paragraphs>
  <Slides>20</Slides>
  <Notes>0</Notes>
  <HiddenSlides>0</HiddenSlides>
  <MMClips>4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7" baseType="lpstr">
      <vt:lpstr>-apple-system</vt:lpstr>
      <vt:lpstr>Arial</vt:lpstr>
      <vt:lpstr>Myriad Pro</vt:lpstr>
      <vt:lpstr>Segoe UI</vt:lpstr>
      <vt:lpstr>Segoe UI Black</vt:lpstr>
      <vt:lpstr>Segoe UI Semilight</vt:lpstr>
      <vt:lpstr>Office 主题</vt:lpstr>
      <vt:lpstr>红外光谱（集中授课）</vt:lpstr>
      <vt:lpstr>分子振动</vt:lpstr>
      <vt:lpstr>分子振动</vt:lpstr>
      <vt:lpstr>分子振动</vt:lpstr>
      <vt:lpstr>PowerPoint 演示文稿</vt:lpstr>
      <vt:lpstr>红外吸收</vt:lpstr>
      <vt:lpstr>红外吸收</vt:lpstr>
      <vt:lpstr>红外吸收</vt:lpstr>
      <vt:lpstr>红外吸收</vt:lpstr>
      <vt:lpstr>红外吸收</vt:lpstr>
      <vt:lpstr>红外吸收</vt:lpstr>
      <vt:lpstr>Fourier变换红外光谱</vt:lpstr>
      <vt:lpstr>Fourier变换红外光谱</vt:lpstr>
      <vt:lpstr>Fourier变换红外光谱</vt:lpstr>
      <vt:lpstr>Fourier变换红外光谱</vt:lpstr>
      <vt:lpstr>PowerPoint 演示文稿</vt:lpstr>
      <vt:lpstr>PowerPoint 演示文稿</vt:lpstr>
      <vt:lpstr>Fourier变换红外光谱</vt:lpstr>
      <vt:lpstr>Fourier变换红外光谱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红外光谱</dc:title>
  <dc:creator>孙 尉翔</dc:creator>
  <cp:lastModifiedBy>尉翔 孙</cp:lastModifiedBy>
  <cp:revision>2</cp:revision>
  <dcterms:created xsi:type="dcterms:W3CDTF">2020-09-12T07:10:29Z</dcterms:created>
  <dcterms:modified xsi:type="dcterms:W3CDTF">2023-06-11T21:28:56Z</dcterms:modified>
</cp:coreProperties>
</file>